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62" r:id="rId3"/>
  </p:sldMasterIdLst>
  <p:notesMasterIdLst>
    <p:notesMasterId r:id="rId18"/>
  </p:notesMasterIdLst>
  <p:handoutMasterIdLst>
    <p:handoutMasterId r:id="rId19"/>
  </p:handoutMasterIdLst>
  <p:sldIdLst>
    <p:sldId id="293" r:id="rId4"/>
    <p:sldId id="285" r:id="rId5"/>
    <p:sldId id="279" r:id="rId6"/>
    <p:sldId id="278" r:id="rId7"/>
    <p:sldId id="289" r:id="rId8"/>
    <p:sldId id="288" r:id="rId9"/>
    <p:sldId id="287" r:id="rId10"/>
    <p:sldId id="290" r:id="rId11"/>
    <p:sldId id="291" r:id="rId12"/>
    <p:sldId id="280" r:id="rId13"/>
    <p:sldId id="284" r:id="rId14"/>
    <p:sldId id="283" r:id="rId15"/>
    <p:sldId id="282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5">
          <p15:clr>
            <a:srgbClr val="A4A3A4"/>
          </p15:clr>
        </p15:guide>
        <p15:guide id="2" orient="horz" pos="758">
          <p15:clr>
            <a:srgbClr val="A4A3A4"/>
          </p15:clr>
        </p15:guide>
        <p15:guide id="3" pos="2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61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296" y="102"/>
      </p:cViewPr>
      <p:guideLst>
        <p:guide orient="horz" pos="1885"/>
        <p:guide orient="horz" pos="758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5BF4A-9CB1-5747-B319-707DA98CEC20}" type="datetime1">
              <a:rPr lang="en-US" smtClean="0"/>
              <a:pPr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C7567-D5EA-874F-8815-73DC5E77631E}" type="datetime1">
              <a:rPr lang="en-US" smtClean="0"/>
              <a:pPr/>
              <a:t>3/31/2017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EDCC8-7310-FB40-84F0-E707C2F9399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5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6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444" y="1141665"/>
            <a:ext cx="6516356" cy="3271261"/>
          </a:xfrm>
        </p:spPr>
        <p:txBody>
          <a:bodyPr/>
          <a:lstStyle/>
          <a:p>
            <a:r>
              <a:rPr lang="en-US" dirty="0"/>
              <a:t>NOAA-TM-NMFS-SWR-044:</a:t>
            </a:r>
            <a:br>
              <a:rPr lang="en-US" dirty="0"/>
            </a:br>
            <a:r>
              <a:rPr lang="en-US" sz="3600" dirty="0"/>
              <a:t>Understanding the co-occurrence of large whales and commercial fixed gear fisheries off the west coast of the United States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West Coast Region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01988" y="4446835"/>
            <a:ext cx="5484812" cy="5778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California Marine Mammal Stranding Network Meeting</a:t>
            </a:r>
          </a:p>
          <a:p>
            <a:r>
              <a:rPr lang="en-US" dirty="0" smtClean="0"/>
              <a:t>February 2014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83877" y="3511321"/>
            <a:ext cx="5802923" cy="1224439"/>
          </a:xfrm>
        </p:spPr>
        <p:txBody>
          <a:bodyPr/>
          <a:lstStyle/>
          <a:p>
            <a:r>
              <a:rPr lang="en-US" dirty="0"/>
              <a:t>Lauren Saez, Dan Lawson, Monica DeAngelis, Elizabeth </a:t>
            </a:r>
            <a:r>
              <a:rPr lang="en-US" dirty="0" err="1"/>
              <a:t>Petras</a:t>
            </a:r>
            <a:r>
              <a:rPr lang="en-US" dirty="0"/>
              <a:t>, Sarah Wilkin, and Christina </a:t>
            </a:r>
            <a:r>
              <a:rPr lang="en-US" dirty="0" err="1"/>
              <a:t>Fahy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co-occurrence model identified species-specific spatial and temporal areas of low and elevated entanglement risk for individual fisheries as well as all fisheries combined</a:t>
            </a:r>
          </a:p>
          <a:p>
            <a:r>
              <a:rPr lang="en-US" dirty="0"/>
              <a:t>Underlying assumption is that entanglement risk is linearly related to the level of overlap (higher co-occurrence score = higher entanglement risk)</a:t>
            </a:r>
          </a:p>
          <a:p>
            <a:r>
              <a:rPr lang="en-US" dirty="0"/>
              <a:t>Dungeness crab trap fishery had the highest co-occurrence scores for all whale species included in the model</a:t>
            </a:r>
          </a:p>
          <a:p>
            <a:pPr lvl="1"/>
            <a:r>
              <a:rPr lang="en-US" sz="1800" dirty="0"/>
              <a:t>Highest risk from San Francisco through coastal Washington</a:t>
            </a:r>
          </a:p>
          <a:p>
            <a:pPr lvl="1"/>
            <a:r>
              <a:rPr lang="en-US" sz="1800" dirty="0"/>
              <a:t>Higher risk is a combination of higher fishing effort and relatively higher whale abundance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0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comparison to entanglement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811670"/>
          </a:xfrm>
        </p:spPr>
        <p:txBody>
          <a:bodyPr>
            <a:normAutofit/>
          </a:bodyPr>
          <a:lstStyle/>
          <a:p>
            <a:r>
              <a:rPr lang="en-US" dirty="0"/>
              <a:t>Co-occurrence model results were compared to 15 entanglement reports where fishery and general gear set location are known</a:t>
            </a:r>
          </a:p>
          <a:p>
            <a:r>
              <a:rPr lang="en-US" dirty="0"/>
              <a:t>All 15 reports were associated with co-occurrence model medium to high scores</a:t>
            </a:r>
          </a:p>
          <a:p>
            <a:r>
              <a:rPr lang="en-US" dirty="0"/>
              <a:t>This supports the use of the co-occurrence model for assessment of whale entanglement risk off the U.S. west coast</a:t>
            </a:r>
          </a:p>
          <a:p>
            <a:r>
              <a:rPr lang="en-US" dirty="0"/>
              <a:t>Map on next slide as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35" y="457199"/>
            <a:ext cx="4180115" cy="1974501"/>
          </a:xfrm>
        </p:spPr>
        <p:txBody>
          <a:bodyPr>
            <a:noAutofit/>
          </a:bodyPr>
          <a:lstStyle/>
          <a:p>
            <a:r>
              <a:rPr lang="en-US" sz="2800" dirty="0"/>
              <a:t>Humpback whale entanglement in Dungeness crab fishing gear records compared to co-occurrence model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6524" y="2924071"/>
            <a:ext cx="3260690" cy="2517783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/>
              <a:t>Blue dot indicates where entanglement occurred</a:t>
            </a:r>
            <a:endParaRPr lang="en-US" b="1" i="1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Entanglements in medium to high co-occurrence areas (yellow to red)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503" y="0"/>
            <a:ext cx="4873450" cy="65190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99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Priorities for future 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5072927"/>
          </a:xfrm>
        </p:spPr>
        <p:txBody>
          <a:bodyPr>
            <a:noAutofit/>
          </a:bodyPr>
          <a:lstStyle/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Further </a:t>
            </a:r>
            <a:r>
              <a:rPr lang="en-US" sz="2000" b="1" dirty="0">
                <a:solidFill>
                  <a:srgbClr val="FF0000"/>
                </a:solidFill>
              </a:rPr>
              <a:t>investigate elevated risk areas </a:t>
            </a:r>
            <a:r>
              <a:rPr lang="en-US" sz="2000" dirty="0"/>
              <a:t>and associated time periods identified by the co-occurrence model focused to understand and possibly mitigate large whale entanglements in the future.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Filling in </a:t>
            </a:r>
            <a:r>
              <a:rPr lang="en-US" sz="2000" b="1" dirty="0">
                <a:solidFill>
                  <a:srgbClr val="FF0000"/>
                </a:solidFill>
              </a:rPr>
              <a:t>data gaps </a:t>
            </a:r>
            <a:r>
              <a:rPr lang="en-US" sz="2000" dirty="0"/>
              <a:t>for future co-occurrence modeling: include to the extent possible year-round density data for all species and available information on the Western Pacific gray whales and the Pacific Feeding Group of gray whales.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Continue </a:t>
            </a:r>
            <a:r>
              <a:rPr lang="en-US" sz="2000" b="1" dirty="0">
                <a:solidFill>
                  <a:srgbClr val="FF0000"/>
                </a:solidFill>
              </a:rPr>
              <a:t>gear research to understand mechanisms of large whale entanglements</a:t>
            </a:r>
            <a:r>
              <a:rPr lang="en-US" sz="2000" dirty="0"/>
              <a:t>, and investigate the creation of a gear density-based fishery model.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Consider the </a:t>
            </a:r>
            <a:r>
              <a:rPr lang="en-US" sz="2000" b="1" dirty="0">
                <a:solidFill>
                  <a:srgbClr val="FF0000"/>
                </a:solidFill>
              </a:rPr>
              <a:t>feasibility of new/improved gear marking </a:t>
            </a:r>
            <a:r>
              <a:rPr lang="en-US" sz="2000" dirty="0"/>
              <a:t>to assist in the identification and traceability of entangling gear.</a:t>
            </a:r>
          </a:p>
          <a:p>
            <a:pPr marL="457200" lvl="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Support </a:t>
            </a:r>
            <a:r>
              <a:rPr lang="en-US" sz="2000" b="1" dirty="0">
                <a:solidFill>
                  <a:srgbClr val="FF0000"/>
                </a:solidFill>
              </a:rPr>
              <a:t>future co-occurrence modeling efforts</a:t>
            </a:r>
            <a:r>
              <a:rPr lang="en-US" sz="2000" dirty="0"/>
              <a:t>, especially with inclusion of research addressing the limitations of the co-occurrence model in this paper.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Improve reporting through </a:t>
            </a:r>
            <a:r>
              <a:rPr lang="en-US" sz="2000" b="1" dirty="0">
                <a:solidFill>
                  <a:srgbClr val="FF0000"/>
                </a:solidFill>
              </a:rPr>
              <a:t>increased public awareness and outreach</a:t>
            </a:r>
            <a:r>
              <a:rPr lang="en-US" sz="2000" dirty="0"/>
              <a:t>; expand geographic coverage; and improved documentation and information collected from each entanglement report.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76142"/>
            <a:ext cx="8229600" cy="4850022"/>
          </a:xfrm>
        </p:spPr>
        <p:txBody>
          <a:bodyPr/>
          <a:lstStyle/>
          <a:p>
            <a:r>
              <a:rPr lang="en-US" dirty="0" smtClean="0"/>
              <a:t>NOAA West Coast Region’s marine mammal fisheries interaction page: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://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www.westcoast.fisheries.noaa.gov/protected_species/marine_mammals/fisheries_interactions.html</a:t>
            </a:r>
          </a:p>
          <a:p>
            <a:r>
              <a:rPr lang="en-US" dirty="0" smtClean="0"/>
              <a:t>Other resources include: </a:t>
            </a:r>
          </a:p>
          <a:p>
            <a:pPr lvl="1"/>
            <a:r>
              <a:rPr lang="en-US" dirty="0" smtClean="0"/>
              <a:t>the Fixed Gear Guide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hale in distress reporting hotline (877-SOS-WHALe)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erelict gear reporting hotline (855-542-3935)</a:t>
            </a:r>
          </a:p>
          <a:p>
            <a:pPr lvl="1"/>
            <a:r>
              <a:rPr lang="en-US" dirty="0"/>
              <a:t>M</a:t>
            </a:r>
            <a:r>
              <a:rPr lang="en-US" smtClean="0"/>
              <a:t>arine </a:t>
            </a:r>
            <a:r>
              <a:rPr lang="en-US" dirty="0" smtClean="0"/>
              <a:t>mammal stranding network information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EDCC8-7310-FB40-84F0-E707C2F9399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71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Co-occurrence model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 entanglement risk by overlaying </a:t>
            </a:r>
            <a:r>
              <a:rPr lang="en-US" dirty="0" smtClean="0"/>
              <a:t>fishery effort </a:t>
            </a:r>
            <a:r>
              <a:rPr lang="en-US" dirty="0"/>
              <a:t>with species-specific whale distribution patterns to produce relative co-occurrence scores</a:t>
            </a:r>
          </a:p>
          <a:p>
            <a:r>
              <a:rPr lang="en-US" dirty="0" smtClean="0"/>
              <a:t>Simple </a:t>
            </a:r>
            <a:r>
              <a:rPr lang="en-US" dirty="0"/>
              <a:t>model: </a:t>
            </a:r>
          </a:p>
          <a:p>
            <a:pPr lvl="1"/>
            <a:r>
              <a:rPr lang="en-US" sz="2400" b="1" dirty="0"/>
              <a:t>Co-occurrence score = Fishery landings x whale density</a:t>
            </a:r>
          </a:p>
          <a:p>
            <a:pPr lvl="1"/>
            <a:r>
              <a:rPr lang="en-US" sz="2400" dirty="0"/>
              <a:t>Fishery landings and whale densities were scaled 1 to </a:t>
            </a:r>
            <a:r>
              <a:rPr lang="en-US" sz="2400" dirty="0" smtClean="0"/>
              <a:t>7</a:t>
            </a:r>
          </a:p>
          <a:p>
            <a:pPr lvl="1"/>
            <a:r>
              <a:rPr lang="en-US" sz="2400" dirty="0" smtClean="0"/>
              <a:t>11 fixed gear fisheries (trap, bottom set longline, and set gillnet)</a:t>
            </a:r>
          </a:p>
          <a:p>
            <a:pPr lvl="1"/>
            <a:r>
              <a:rPr lang="en-US" sz="2400" dirty="0" smtClean="0"/>
              <a:t>5 whale species (blue, fin, gray, humpback, and sperm)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EDCC8-7310-FB40-84F0-E707C2F939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68070"/>
            <a:ext cx="2908206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177" y="1099931"/>
            <a:ext cx="1818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Humpback whale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3324216" y="1438485"/>
            <a:ext cx="5724028" cy="3657600"/>
          </a:xfrm>
          <a:prstGeom prst="rect">
            <a:avLst/>
          </a:prstGeom>
        </p:spPr>
      </p:pic>
      <p:sp>
        <p:nvSpPr>
          <p:cNvPr id="8" name="Equal 7"/>
          <p:cNvSpPr/>
          <p:nvPr/>
        </p:nvSpPr>
        <p:spPr>
          <a:xfrm>
            <a:off x="3920744" y="5172780"/>
            <a:ext cx="609600" cy="457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0600" y="1026553"/>
            <a:ext cx="344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 gear commercial fisheries</a:t>
            </a:r>
            <a:endParaRPr lang="en-US" dirty="0"/>
          </a:p>
        </p:txBody>
      </p:sp>
      <p:sp>
        <p:nvSpPr>
          <p:cNvPr id="23" name="Multiply 22"/>
          <p:cNvSpPr/>
          <p:nvPr/>
        </p:nvSpPr>
        <p:spPr>
          <a:xfrm>
            <a:off x="2819400" y="2888580"/>
            <a:ext cx="643117" cy="457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79401" y="5638800"/>
            <a:ext cx="8256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Scaled whale density (1 to 7) multiplied by scaled fixed gear commercial fishing effort  (1 to 7) results in a co-occurrence score (1 to 49)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C2C133A3-A079-479B-B6AC-C9AD1325B941}" type="slidenum">
              <a:rPr lang="en-US" smtClean="0"/>
              <a:t>3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5904"/>
            <a:ext cx="8229600" cy="676014"/>
          </a:xfrm>
        </p:spPr>
        <p:txBody>
          <a:bodyPr/>
          <a:lstStyle/>
          <a:p>
            <a:pPr algn="ctr"/>
            <a:r>
              <a:rPr lang="en-US" dirty="0" smtClean="0"/>
              <a:t>Co-occurrence model walk-through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4900" y="261258"/>
            <a:ext cx="3511899" cy="58649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Co-occurrence map of humpback whales with all 11 fixed gear fisheries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EDCC8-7310-FB40-84F0-E707C2F9399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99" y="160774"/>
            <a:ext cx="4612201" cy="596538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99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4900" y="261258"/>
            <a:ext cx="3511899" cy="58649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Co-occurrence map of </a:t>
            </a:r>
            <a:r>
              <a:rPr lang="en-US" sz="4000" dirty="0" smtClean="0"/>
              <a:t>blue </a:t>
            </a:r>
            <a:r>
              <a:rPr lang="en-US" sz="4000" dirty="0"/>
              <a:t>whales with all 11 fixed gear fisheries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EDCC8-7310-FB40-84F0-E707C2F9399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" y="116877"/>
            <a:ext cx="5174900" cy="61934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40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4900" y="261258"/>
            <a:ext cx="3511899" cy="58649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Co-occurrence map of </a:t>
            </a:r>
            <a:r>
              <a:rPr lang="en-US" sz="4000" dirty="0" smtClean="0"/>
              <a:t>fin </a:t>
            </a:r>
            <a:r>
              <a:rPr lang="en-US" sz="4000" dirty="0"/>
              <a:t>whales with all 11 fixed gear fisheries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EDCC8-7310-FB40-84F0-E707C2F9399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2" y="116879"/>
            <a:ext cx="4640333" cy="61231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40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4900" y="261258"/>
            <a:ext cx="3511899" cy="58649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Co-occurrence map of </a:t>
            </a:r>
            <a:r>
              <a:rPr lang="en-US" sz="4000" dirty="0" smtClean="0"/>
              <a:t>sperm </a:t>
            </a:r>
            <a:r>
              <a:rPr lang="en-US" sz="4000" dirty="0"/>
              <a:t>whales with all 11 fixed gear fisheries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EDCC8-7310-FB40-84F0-E707C2F9399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3" y="116880"/>
            <a:ext cx="4951831" cy="61432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40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1062" y="-10037"/>
            <a:ext cx="8505929" cy="5526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Co-occurrence map of </a:t>
            </a:r>
            <a:r>
              <a:rPr lang="en-US" sz="2400" dirty="0" smtClean="0"/>
              <a:t>gray </a:t>
            </a:r>
            <a:r>
              <a:rPr lang="en-US" sz="2400" dirty="0"/>
              <a:t>whales with all 11 fixed gear fisheries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EDCC8-7310-FB40-84F0-E707C2F9399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49" y="411756"/>
            <a:ext cx="4198746" cy="58383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858" y="411756"/>
            <a:ext cx="4726846" cy="58383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40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1062" y="-10037"/>
            <a:ext cx="8505929" cy="5526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Co-occurrence map of </a:t>
            </a:r>
            <a:r>
              <a:rPr lang="en-US" sz="2400" dirty="0" smtClean="0"/>
              <a:t>gray </a:t>
            </a:r>
            <a:r>
              <a:rPr lang="en-US" sz="2400" dirty="0"/>
              <a:t>whales with all 11 fixed gear fisheries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CEDCC8-7310-FB40-84F0-E707C2F9399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78" y="422030"/>
            <a:ext cx="4717702" cy="58481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48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</TotalTime>
  <Words>615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Arial Narrow Bold</vt:lpstr>
      <vt:lpstr>Calibri</vt:lpstr>
      <vt:lpstr>NOAA Fisheries Content Slides</vt:lpstr>
      <vt:lpstr>NOAA Divider Slides</vt:lpstr>
      <vt:lpstr>NOAA Title Options</vt:lpstr>
      <vt:lpstr>NOAA-TM-NMFS-SWR-044: Understanding the co-occurrence of large whales and commercial fixed gear fisheries off the west coast of the United States</vt:lpstr>
      <vt:lpstr>Co-occurrence model</vt:lpstr>
      <vt:lpstr>Co-occurrence model walk-through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Results comparison to entanglement records</vt:lpstr>
      <vt:lpstr>Humpback whale entanglement in Dungeness crab fishing gear records compared to co-occurrence model results</vt:lpstr>
      <vt:lpstr>Priorities for future contributions</vt:lpstr>
      <vt:lpstr>Any Questions?</vt:lpstr>
    </vt:vector>
  </TitlesOfParts>
  <Company>Janin/Cliff Design,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Durham</dc:creator>
  <cp:lastModifiedBy>Thom Kincheloe</cp:lastModifiedBy>
  <cp:revision>72</cp:revision>
  <dcterms:created xsi:type="dcterms:W3CDTF">2012-07-23T20:47:30Z</dcterms:created>
  <dcterms:modified xsi:type="dcterms:W3CDTF">2017-03-31T16:50:53Z</dcterms:modified>
</cp:coreProperties>
</file>